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61" r:id="rId2"/>
    <p:sldId id="262" r:id="rId3"/>
    <p:sldId id="263" r:id="rId4"/>
    <p:sldId id="556" r:id="rId5"/>
    <p:sldId id="516" r:id="rId6"/>
    <p:sldId id="555" r:id="rId7"/>
    <p:sldId id="557" r:id="rId8"/>
    <p:sldId id="558" r:id="rId9"/>
    <p:sldId id="559" r:id="rId10"/>
    <p:sldId id="560" r:id="rId11"/>
    <p:sldId id="561" r:id="rId12"/>
    <p:sldId id="271" r:id="rId13"/>
    <p:sldId id="562" r:id="rId14"/>
    <p:sldId id="563" r:id="rId15"/>
    <p:sldId id="564" r:id="rId16"/>
    <p:sldId id="565" r:id="rId17"/>
    <p:sldId id="566" r:id="rId18"/>
    <p:sldId id="567" r:id="rId19"/>
    <p:sldId id="568" r:id="rId20"/>
    <p:sldId id="570" r:id="rId21"/>
    <p:sldId id="571" r:id="rId22"/>
    <p:sldId id="572" r:id="rId23"/>
    <p:sldId id="573" r:id="rId24"/>
    <p:sldId id="593" r:id="rId25"/>
    <p:sldId id="574" r:id="rId26"/>
    <p:sldId id="594" r:id="rId27"/>
    <p:sldId id="595" r:id="rId28"/>
    <p:sldId id="597" r:id="rId29"/>
    <p:sldId id="596" r:id="rId30"/>
    <p:sldId id="575" r:id="rId31"/>
    <p:sldId id="577" r:id="rId32"/>
    <p:sldId id="578" r:id="rId33"/>
    <p:sldId id="579" r:id="rId34"/>
    <p:sldId id="576" r:id="rId35"/>
    <p:sldId id="580" r:id="rId36"/>
    <p:sldId id="582" r:id="rId37"/>
    <p:sldId id="581" r:id="rId38"/>
    <p:sldId id="583" r:id="rId39"/>
    <p:sldId id="584" r:id="rId40"/>
    <p:sldId id="585" r:id="rId41"/>
    <p:sldId id="586" r:id="rId42"/>
    <p:sldId id="587" r:id="rId43"/>
    <p:sldId id="588" r:id="rId44"/>
    <p:sldId id="589" r:id="rId45"/>
    <p:sldId id="590" r:id="rId46"/>
    <p:sldId id="591" r:id="rId47"/>
    <p:sldId id="592" r:id="rId48"/>
    <p:sldId id="29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C60BA7A-ED49-4DAD-B12F-6677F8FB4B2A}">
          <p14:sldIdLst>
            <p14:sldId id="261"/>
            <p14:sldId id="262"/>
            <p14:sldId id="263"/>
            <p14:sldId id="556"/>
            <p14:sldId id="516"/>
            <p14:sldId id="555"/>
            <p14:sldId id="557"/>
            <p14:sldId id="558"/>
            <p14:sldId id="559"/>
            <p14:sldId id="560"/>
            <p14:sldId id="561"/>
            <p14:sldId id="271"/>
            <p14:sldId id="562"/>
            <p14:sldId id="563"/>
            <p14:sldId id="564"/>
            <p14:sldId id="565"/>
            <p14:sldId id="566"/>
            <p14:sldId id="567"/>
            <p14:sldId id="568"/>
            <p14:sldId id="570"/>
            <p14:sldId id="571"/>
            <p14:sldId id="572"/>
            <p14:sldId id="573"/>
            <p14:sldId id="593"/>
            <p14:sldId id="574"/>
            <p14:sldId id="594"/>
            <p14:sldId id="595"/>
            <p14:sldId id="597"/>
            <p14:sldId id="596"/>
            <p14:sldId id="575"/>
            <p14:sldId id="577"/>
            <p14:sldId id="578"/>
            <p14:sldId id="579"/>
            <p14:sldId id="576"/>
            <p14:sldId id="580"/>
            <p14:sldId id="582"/>
            <p14:sldId id="581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05" autoAdjust="0"/>
    <p:restoredTop sz="94660"/>
  </p:normalViewPr>
  <p:slideViewPr>
    <p:cSldViewPr snapToGrid="0">
      <p:cViewPr varScale="1">
        <p:scale>
          <a:sx n="98" d="100"/>
          <a:sy n="98" d="100"/>
        </p:scale>
        <p:origin x="45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354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714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302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24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632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64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9406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484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30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1A6CAB7-AED5-4961-B928-4246D75D9E7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83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018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1A6CAB7-AED5-4961-B928-4246D75D9E72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19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dontkillmyapp.com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FD142-E878-461F-8C25-A2F0BFFC5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4546" y="1122363"/>
            <a:ext cx="9144000" cy="881063"/>
          </a:xfrm>
        </p:spPr>
        <p:txBody>
          <a:bodyPr>
            <a:normAutofit fontScale="90000"/>
          </a:bodyPr>
          <a:lstStyle/>
          <a:p>
            <a:r>
              <a:rPr lang="ru-RU" dirty="0"/>
              <a:t>Занятие </a:t>
            </a:r>
            <a:r>
              <a:rPr lang="en-US" dirty="0"/>
              <a:t>2</a:t>
            </a:r>
            <a:r>
              <a:rPr lang="ru-RU" dirty="0"/>
              <a:t>.15. Лекция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11B9868-42ED-4599-A5E2-8A8E50F13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546" y="2794917"/>
            <a:ext cx="9909305" cy="1803187"/>
          </a:xfrm>
        </p:spPr>
        <p:txBody>
          <a:bodyPr>
            <a:noAutofit/>
          </a:bodyPr>
          <a:lstStyle/>
          <a:p>
            <a:endParaRPr lang="ru-RU" sz="3400" b="1" dirty="0"/>
          </a:p>
          <a:p>
            <a:pPr>
              <a:lnSpc>
                <a:spcPct val="120000"/>
              </a:lnSpc>
            </a:pPr>
            <a:r>
              <a:rPr lang="ru-RU" sz="3400" b="1" dirty="0"/>
              <a:t>Многопоточность в</a:t>
            </a:r>
            <a:r>
              <a:rPr lang="en-US" sz="3400" b="1" dirty="0"/>
              <a:t> </a:t>
            </a:r>
            <a:r>
              <a:rPr lang="ru-RU" sz="3400" b="1" dirty="0" err="1"/>
              <a:t>Android</a:t>
            </a:r>
            <a:endParaRPr lang="ru-RU" sz="3400" b="1" dirty="0"/>
          </a:p>
        </p:txBody>
      </p:sp>
      <p:pic>
        <p:nvPicPr>
          <p:cNvPr id="4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4E6E536D-EE85-478A-8063-6D230ABD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66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того, как делать не надо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058E7E-E844-40EB-981B-C4ED41B90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31" t="17210" r="45039" b="50070"/>
          <a:stretch/>
        </p:blipFill>
        <p:spPr>
          <a:xfrm>
            <a:off x="1187746" y="1785998"/>
            <a:ext cx="2580749" cy="44992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C1564C-CCB4-47B5-96BC-7EED7B838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91" t="14256" r="42036" b="50992"/>
          <a:stretch/>
        </p:blipFill>
        <p:spPr>
          <a:xfrm>
            <a:off x="4852157" y="1785998"/>
            <a:ext cx="6303523" cy="446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40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Трудности многопоточного программирования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EA1E393-CCC7-4678-9320-6C4C7E8A3BFA}"/>
              </a:ext>
            </a:extLst>
          </p:cNvPr>
          <p:cNvSpPr/>
          <p:nvPr/>
        </p:nvSpPr>
        <p:spPr>
          <a:xfrm>
            <a:off x="1097281" y="1582669"/>
            <a:ext cx="6859946" cy="3174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Непредсказуемый момент завершения операций в параллельных потоках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Возникновение «плавающих» ошибок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Необходимость синхронизации потоков при использовании общего ресурса</a:t>
            </a:r>
          </a:p>
        </p:txBody>
      </p:sp>
      <p:pic>
        <p:nvPicPr>
          <p:cNvPr id="3074" name="Picture 2" descr="https://www.meme-arsenal.com/memes/7d99385eb7b87aa45a10412f7cc1c65d.jpg">
            <a:extLst>
              <a:ext uri="{FF2B5EF4-FFF2-40B4-BE49-F238E27FC236}">
                <a16:creationId xmlns:a16="http://schemas.microsoft.com/office/drawing/2014/main" id="{904D9CCF-3CD9-48CD-9D27-D38E338E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856" y="1994992"/>
            <a:ext cx="2729824" cy="403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51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D0463-9B6F-47A1-8F64-A744D29D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90634"/>
            <a:ext cx="10058400" cy="2410587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chemeClr val="tx2"/>
                </a:solidFill>
              </a:rPr>
              <a:t>2. Инструменты для построения многопоточных приложений</a:t>
            </a:r>
            <a:br>
              <a:rPr lang="ru-RU" sz="4000" dirty="0">
                <a:solidFill>
                  <a:schemeClr val="tx2"/>
                </a:solidFill>
              </a:rPr>
            </a:br>
            <a:endParaRPr lang="ru-RU" dirty="0"/>
          </a:p>
        </p:txBody>
      </p:sp>
      <p:pic>
        <p:nvPicPr>
          <p:cNvPr id="7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B95178FC-621A-421C-9D3D-34D155B5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использовать в </a:t>
            </a:r>
            <a:r>
              <a:rPr lang="en-US" dirty="0"/>
              <a:t>Android </a:t>
            </a:r>
            <a:r>
              <a:rPr lang="ru-RU" dirty="0"/>
              <a:t>для обеспечения многопоточности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EA1E393-CCC7-4678-9320-6C4C7E8A3BFA}"/>
              </a:ext>
            </a:extLst>
          </p:cNvPr>
          <p:cNvSpPr/>
          <p:nvPr/>
        </p:nvSpPr>
        <p:spPr>
          <a:xfrm>
            <a:off x="1097280" y="1582669"/>
            <a:ext cx="10058399" cy="4282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Thread/Runnable/Callable (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другие классы стандартного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JDK)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AsyncTask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Thread + Handler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IntentService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JobIntentService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WorkManager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RxJava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Kotlin Coroutines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734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Асинхронный подход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EA1E393-CCC7-4678-9320-6C4C7E8A3BFA}"/>
              </a:ext>
            </a:extLst>
          </p:cNvPr>
          <p:cNvSpPr/>
          <p:nvPr/>
        </p:nvSpPr>
        <p:spPr>
          <a:xfrm>
            <a:off x="1097280" y="1941641"/>
            <a:ext cx="10058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Асинхронность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означает, что задачи могут выполняться параллельно и не ожидают завершения друг друга. Вместо этого они используют обратные вызовы (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callback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для оповещения о завершении операции. </a:t>
            </a:r>
          </a:p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Такой подход позволяет сделать работу приложения архитектурно-безопасной и уменьшить вероятность блокировки UI-потока.</a:t>
            </a:r>
          </a:p>
          <a:p>
            <a:pPr algn="just">
              <a:buClr>
                <a:schemeClr val="accent1"/>
              </a:buClr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95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AsyncTask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EA1E393-CCC7-4678-9320-6C4C7E8A3BFA}"/>
              </a:ext>
            </a:extLst>
          </p:cNvPr>
          <p:cNvSpPr/>
          <p:nvPr/>
        </p:nvSpPr>
        <p:spPr>
          <a:xfrm>
            <a:off x="1097280" y="1941641"/>
            <a:ext cx="530838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Класс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AsyncTask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предлагает простой механизм для переноса трудоёмких операций в фоновый поток. Позволяет обеспечить асинхронное обновление элементов пользовательского интерфейса в ходе выполнения задачи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а также для вывода результатов после ее завершения.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just"/>
            <a:r>
              <a:rPr lang="en-US" sz="2400" b="1" dirty="0" err="1">
                <a:solidFill>
                  <a:srgbClr val="404040"/>
                </a:solidFill>
                <a:latin typeface="Calibri" panose="020F0502020204030204" pitchFamily="34" charset="0"/>
              </a:rPr>
              <a:t>AsyncTask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 –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это абстрактный класс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,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для его использования необходимо создавать класс-наследник.</a:t>
            </a:r>
          </a:p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 descr="https://www.meme-arsenal.com/memes/401eebdc791ee5cac60d055ea14650e9.jpg">
            <a:extLst>
              <a:ext uri="{FF2B5EF4-FFF2-40B4-BE49-F238E27FC236}">
                <a16:creationId xmlns:a16="http://schemas.microsoft.com/office/drawing/2014/main" id="{0B1EFCF4-14A2-416D-8C0F-F836F5156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6759385" y="2074018"/>
            <a:ext cx="4396295" cy="29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997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AsyncTask</a:t>
            </a:r>
            <a:endParaRPr lang="ru-RU" dirty="0"/>
          </a:p>
        </p:txBody>
      </p:sp>
      <p:pic>
        <p:nvPicPr>
          <p:cNvPr id="6146" name="Picture 2" descr="https://www.meme-arsenal.com/memes/401eebdc791ee5cac60d055ea14650e9.jpg">
            <a:extLst>
              <a:ext uri="{FF2B5EF4-FFF2-40B4-BE49-F238E27FC236}">
                <a16:creationId xmlns:a16="http://schemas.microsoft.com/office/drawing/2014/main" id="{28CB6D22-263B-4673-83F0-6C3872B2A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6731540" y="2101174"/>
            <a:ext cx="4429004" cy="295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F817C43-D13E-4573-B53D-C41BEA236BDB}"/>
              </a:ext>
            </a:extLst>
          </p:cNvPr>
          <p:cNvSpPr/>
          <p:nvPr/>
        </p:nvSpPr>
        <p:spPr>
          <a:xfrm>
            <a:off x="1097280" y="1960123"/>
            <a:ext cx="55321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dirty="0" err="1">
                <a:solidFill>
                  <a:srgbClr val="404040"/>
                </a:solidFill>
                <a:latin typeface="Calibri" panose="020F0502020204030204" pitchFamily="34" charset="0"/>
              </a:rPr>
              <a:t>AsyncTask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следует использовать для непродолжительных операций.</a:t>
            </a:r>
            <a:endParaRPr lang="en-US" sz="2400" dirty="0">
              <a:solidFill>
                <a:srgbClr val="404040"/>
              </a:solidFill>
              <a:latin typeface="Calibri" panose="020F0502020204030204" pitchFamily="34" charset="0"/>
            </a:endParaRPr>
          </a:p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Использование </a:t>
            </a:r>
            <a:r>
              <a:rPr lang="en-US" sz="2400" dirty="0" err="1">
                <a:solidFill>
                  <a:srgbClr val="404040"/>
                </a:solidFill>
                <a:latin typeface="Calibri" panose="020F0502020204030204" pitchFamily="34" charset="0"/>
              </a:rPr>
              <a:t>AsyncTask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может привести к утечке контекста.</a:t>
            </a:r>
          </a:p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Плохо синхронизирован с жизненным циклом 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activity</a:t>
            </a:r>
            <a:endParaRPr lang="ru-RU" sz="2400" dirty="0">
              <a:solidFill>
                <a:srgbClr val="404040"/>
              </a:solidFill>
              <a:latin typeface="Calibri" panose="020F0502020204030204" pitchFamily="34" charset="0"/>
            </a:endParaRPr>
          </a:p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Ненадежен при параллельной работе нескольких задач.</a:t>
            </a:r>
          </a:p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В </a:t>
            </a:r>
            <a:r>
              <a:rPr lang="ru-RU" sz="2400" dirty="0" err="1">
                <a:solidFill>
                  <a:srgbClr val="404040"/>
                </a:solidFill>
                <a:latin typeface="Calibri" panose="020F0502020204030204" pitchFamily="34" charset="0"/>
              </a:rPr>
              <a:t>Android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11 </a:t>
            </a:r>
            <a:r>
              <a:rPr lang="ru-RU" sz="2400" dirty="0" err="1">
                <a:solidFill>
                  <a:srgbClr val="404040"/>
                </a:solidFill>
                <a:latin typeface="Calibri" panose="020F0502020204030204" pitchFamily="34" charset="0"/>
              </a:rPr>
              <a:t>AsyncTask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объявлен устаревшим (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deprecated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17515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AsyncTask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7FBC55-3018-46E8-B9CA-CC64D3759B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2" t="48439" r="46849" b="48086"/>
          <a:stretch/>
        </p:blipFill>
        <p:spPr>
          <a:xfrm>
            <a:off x="1177046" y="3880633"/>
            <a:ext cx="9978634" cy="60354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032A49F-B13A-4D6C-8DBE-421FD723B6DA}"/>
              </a:ext>
            </a:extLst>
          </p:cNvPr>
          <p:cNvSpPr/>
          <p:nvPr/>
        </p:nvSpPr>
        <p:spPr>
          <a:xfrm>
            <a:off x="1097280" y="1941641"/>
            <a:ext cx="10058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 создании наследника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AsyncTask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необходимо придерживаться специального формата записи класса-родителя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определяя три типа с помощью общений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входной тип данных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тип промежуточного (или прогресса) результата, тип конечного результата.</a:t>
            </a:r>
          </a:p>
          <a:p>
            <a:pPr algn="just">
              <a:buClr>
                <a:schemeClr val="accent1"/>
              </a:buClr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376FBCD-A877-406F-8F52-C3B3186CEF0C}"/>
              </a:ext>
            </a:extLst>
          </p:cNvPr>
          <p:cNvSpPr/>
          <p:nvPr/>
        </p:nvSpPr>
        <p:spPr>
          <a:xfrm>
            <a:off x="1137162" y="4826052"/>
            <a:ext cx="100185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Если не нужно принимать параметры, обновлять информацию о ходе выполнения или выводить конечный результат, укажите тип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Void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во всех трёх случаях. </a:t>
            </a:r>
          </a:p>
        </p:txBody>
      </p:sp>
    </p:spTree>
    <p:extLst>
      <p:ext uri="{BB962C8B-B14F-4D97-AF65-F5344CB8AC3E}">
        <p14:creationId xmlns:p14="http://schemas.microsoft.com/office/powerpoint/2010/main" val="3027540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Основные методы </a:t>
            </a:r>
            <a:r>
              <a:rPr lang="en-US" dirty="0" err="1"/>
              <a:t>AsyncTask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1DC5DE1-FBBB-4D49-95A0-B5BC5D0FB140}"/>
              </a:ext>
            </a:extLst>
          </p:cNvPr>
          <p:cNvSpPr/>
          <p:nvPr/>
        </p:nvSpPr>
        <p:spPr>
          <a:xfrm>
            <a:off x="1097280" y="2076855"/>
            <a:ext cx="10058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b="1" dirty="0" err="1">
                <a:solidFill>
                  <a:srgbClr val="404040"/>
                </a:solidFill>
                <a:latin typeface="Calibri" panose="020F0502020204030204" pitchFamily="34" charset="0"/>
              </a:rPr>
              <a:t>doInBackground</a:t>
            </a:r>
            <a:r>
              <a:rPr lang="ru-RU" sz="2400" b="1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– основной метод, который выполняется в новом потоке. </a:t>
            </a:r>
            <a:r>
              <a:rPr lang="ru-RU" sz="2400" u="sng" dirty="0">
                <a:solidFill>
                  <a:srgbClr val="404040"/>
                </a:solidFill>
                <a:latin typeface="Calibri" panose="020F0502020204030204" pitchFamily="34" charset="0"/>
              </a:rPr>
              <a:t>Не имеет доступа к UI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. </a:t>
            </a:r>
            <a:endParaRPr lang="en-US" sz="2400" dirty="0">
              <a:solidFill>
                <a:srgbClr val="404040"/>
              </a:solidFill>
              <a:latin typeface="Calibri" panose="020F0502020204030204" pitchFamily="34" charset="0"/>
            </a:endParaRPr>
          </a:p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b="1" dirty="0" err="1">
                <a:solidFill>
                  <a:srgbClr val="404040"/>
                </a:solidFill>
                <a:latin typeface="Calibri" panose="020F0502020204030204" pitchFamily="34" charset="0"/>
              </a:rPr>
              <a:t>onPreExecute</a:t>
            </a:r>
            <a:r>
              <a:rPr lang="ru-RU" sz="2400" b="1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– выполняется перед </a:t>
            </a:r>
            <a:r>
              <a:rPr lang="ru-RU" sz="2400" dirty="0" err="1">
                <a:solidFill>
                  <a:srgbClr val="404040"/>
                </a:solidFill>
                <a:latin typeface="Calibri" panose="020F0502020204030204" pitchFamily="34" charset="0"/>
              </a:rPr>
              <a:t>doInBackground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. Имеет доступ к UI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.</a:t>
            </a:r>
          </a:p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b="1" dirty="0" err="1">
                <a:solidFill>
                  <a:srgbClr val="404040"/>
                </a:solidFill>
                <a:latin typeface="Calibri" panose="020F0502020204030204" pitchFamily="34" charset="0"/>
              </a:rPr>
              <a:t>onPostExecute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– выполняется после </a:t>
            </a:r>
            <a:r>
              <a:rPr lang="ru-RU" sz="2400" dirty="0" err="1">
                <a:solidFill>
                  <a:srgbClr val="404040"/>
                </a:solidFill>
                <a:latin typeface="Calibri" panose="020F0502020204030204" pitchFamily="34" charset="0"/>
              </a:rPr>
              <a:t>doInBackground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. Имеет доступ к UI. Используется для обновления пользовательского интерфейса, как только ваша фоновая задача завершена.</a:t>
            </a:r>
          </a:p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b="1" dirty="0" err="1">
                <a:solidFill>
                  <a:srgbClr val="404040"/>
                </a:solidFill>
                <a:latin typeface="Calibri" panose="020F0502020204030204" pitchFamily="34" charset="0"/>
              </a:rPr>
              <a:t>onProgressUpdate</a:t>
            </a:r>
            <a:r>
              <a:rPr lang="ru-RU" sz="2400" b="1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–</a:t>
            </a:r>
            <a:r>
              <a:rPr lang="ru-RU" sz="2400" b="1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используется</a:t>
            </a:r>
            <a:r>
              <a:rPr lang="ru-RU" sz="2400" b="1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для публикации промежуточных обновлений в пользовательском интерфейсе. Имеет доступ к UI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.</a:t>
            </a:r>
          </a:p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b="1" dirty="0" err="1">
                <a:solidFill>
                  <a:srgbClr val="404040"/>
                </a:solidFill>
                <a:latin typeface="Calibri" panose="020F0502020204030204" pitchFamily="34" charset="0"/>
              </a:rPr>
              <a:t>cancel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– отмена задачи.</a:t>
            </a:r>
          </a:p>
        </p:txBody>
      </p:sp>
    </p:spTree>
    <p:extLst>
      <p:ext uri="{BB962C8B-B14F-4D97-AF65-F5344CB8AC3E}">
        <p14:creationId xmlns:p14="http://schemas.microsoft.com/office/powerpoint/2010/main" val="1917491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C755114-F360-4CD6-AC9B-76514B980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87" y="1143000"/>
            <a:ext cx="4032115" cy="2286000"/>
          </a:xfrm>
        </p:spPr>
        <p:txBody>
          <a:bodyPr>
            <a:normAutofit/>
          </a:bodyPr>
          <a:lstStyle/>
          <a:p>
            <a:r>
              <a:rPr lang="ru-RU" sz="4200" dirty="0"/>
              <a:t>Если всё-таки решились использовать </a:t>
            </a:r>
            <a:r>
              <a:rPr lang="en-US" sz="4200" dirty="0" err="1"/>
              <a:t>AsyncTask</a:t>
            </a:r>
            <a:endParaRPr lang="ru-RU" sz="4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8ACAE5-59D3-4262-B6C5-C166C29F6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9" t="17447" r="42922" b="31986"/>
          <a:stretch/>
        </p:blipFill>
        <p:spPr>
          <a:xfrm>
            <a:off x="5150797" y="59432"/>
            <a:ext cx="6332706" cy="67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8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66DD0-B8F0-41B1-8E10-6AF1B2AB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Учебные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144F49-D913-48D3-B3DB-C1D913A95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93384"/>
            <a:ext cx="10058400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Особенности многопоточности в </a:t>
            </a:r>
            <a:r>
              <a:rPr lang="en-US" sz="2800" dirty="0"/>
              <a:t>Android</a:t>
            </a:r>
            <a:endParaRPr lang="ru-RU" sz="2800" dirty="0"/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Инструменты для построения многопоточных приложений</a:t>
            </a:r>
          </a:p>
        </p:txBody>
      </p:sp>
      <p:pic>
        <p:nvPicPr>
          <p:cNvPr id="4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1CEF5172-A713-4E4D-97AB-65D30FF4F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982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C755114-F360-4CD6-AC9B-76514B980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87" y="1143000"/>
            <a:ext cx="4032115" cy="2286000"/>
          </a:xfrm>
        </p:spPr>
        <p:txBody>
          <a:bodyPr>
            <a:normAutofit/>
          </a:bodyPr>
          <a:lstStyle/>
          <a:p>
            <a:r>
              <a:rPr lang="ru-RU" sz="4200" dirty="0"/>
              <a:t>Если всё-таки решились использовать </a:t>
            </a:r>
            <a:r>
              <a:rPr lang="en-US" sz="4200" dirty="0" err="1"/>
              <a:t>AsyncTask</a:t>
            </a:r>
            <a:endParaRPr lang="ru-RU" sz="4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2C121C-3A48-4FC3-87FC-B270AC2FA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51" t="17447" r="32018" b="34255"/>
          <a:stretch/>
        </p:blipFill>
        <p:spPr>
          <a:xfrm>
            <a:off x="4168302" y="812258"/>
            <a:ext cx="7981545" cy="563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83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C755114-F360-4CD6-AC9B-76514B980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87" y="1143000"/>
            <a:ext cx="4032115" cy="2286000"/>
          </a:xfrm>
        </p:spPr>
        <p:txBody>
          <a:bodyPr>
            <a:normAutofit/>
          </a:bodyPr>
          <a:lstStyle/>
          <a:p>
            <a:r>
              <a:rPr lang="ru-RU" sz="4200" dirty="0"/>
              <a:t>Если всё-таки решились использовать </a:t>
            </a:r>
            <a:r>
              <a:rPr lang="en-US" sz="4200" dirty="0" err="1"/>
              <a:t>AsyncTask</a:t>
            </a:r>
            <a:endParaRPr lang="ru-RU" sz="42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70DDCE-EC8D-4069-95A5-1955509F1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18" t="20071" r="42213" b="36737"/>
          <a:stretch/>
        </p:blipFill>
        <p:spPr>
          <a:xfrm>
            <a:off x="4606046" y="77820"/>
            <a:ext cx="7213060" cy="670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23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4287A5-87E4-4CD7-8899-F4236D9CB8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29" t="15603" r="44208" b="43120"/>
          <a:stretch/>
        </p:blipFill>
        <p:spPr>
          <a:xfrm>
            <a:off x="4800601" y="93268"/>
            <a:ext cx="6843408" cy="6671464"/>
          </a:xfrm>
          <a:prstGeom prst="rect">
            <a:avLst/>
          </a:prstGeom>
        </p:spPr>
      </p:pic>
      <p:pic>
        <p:nvPicPr>
          <p:cNvPr id="7" name="device-2023-05-17-164342">
            <a:hlinkClick r:id="" action="ppaction://media"/>
            <a:extLst>
              <a:ext uri="{FF2B5EF4-FFF2-40B4-BE49-F238E27FC236}">
                <a16:creationId xmlns:a16="http://schemas.microsoft.com/office/drawing/2014/main" id="{6091D954-C374-438E-8FEB-C13473FDF9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5695" y="0"/>
            <a:ext cx="3336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5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Еще несколько советов по </a:t>
            </a:r>
            <a:r>
              <a:rPr lang="en-US" dirty="0" err="1"/>
              <a:t>AsyncTask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4A499C5-863C-47FA-9838-5E89E01566C9}"/>
              </a:ext>
            </a:extLst>
          </p:cNvPr>
          <p:cNvSpPr/>
          <p:nvPr/>
        </p:nvSpPr>
        <p:spPr>
          <a:xfrm>
            <a:off x="1097280" y="2076855"/>
            <a:ext cx="10058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 Делайте класс-наследник </a:t>
            </a:r>
            <a:r>
              <a:rPr lang="en-US" sz="2400" dirty="0" err="1">
                <a:solidFill>
                  <a:srgbClr val="404040"/>
                </a:solidFill>
                <a:latin typeface="Calibri" panose="020F0502020204030204" pitchFamily="34" charset="0"/>
              </a:rPr>
              <a:t>AsyncTask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статическим (чтобы избежать неявного хранения в нём ссылки на 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activity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).</a:t>
            </a:r>
          </a:p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 При уничтожении 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activity,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останавливайте задачу (или сохраняйте ее состояние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,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чтобы использовать позже).</a:t>
            </a:r>
            <a:endParaRPr lang="en-US" sz="2400" dirty="0">
              <a:solidFill>
                <a:srgbClr val="404040"/>
              </a:solidFill>
              <a:latin typeface="Calibri" panose="020F0502020204030204" pitchFamily="34" charset="0"/>
            </a:endParaRPr>
          </a:p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b="1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Для доступа к виджетам из статического класса при создании задачи получайте ссылку на 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activity,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чтобы </a:t>
            </a:r>
            <a:r>
              <a:rPr lang="ru-RU" sz="2400" dirty="0" err="1">
                <a:solidFill>
                  <a:srgbClr val="404040"/>
                </a:solidFill>
                <a:latin typeface="Calibri" panose="020F0502020204030204" pitchFamily="34" charset="0"/>
              </a:rPr>
              <a:t>oбнулить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ее при уничтожении задачи.</a:t>
            </a:r>
          </a:p>
        </p:txBody>
      </p:sp>
    </p:spTree>
    <p:extLst>
      <p:ext uri="{BB962C8B-B14F-4D97-AF65-F5344CB8AC3E}">
        <p14:creationId xmlns:p14="http://schemas.microsoft.com/office/powerpoint/2010/main" val="858938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Looper </a:t>
            </a:r>
            <a:r>
              <a:rPr lang="ru-RU" dirty="0"/>
              <a:t>и </a:t>
            </a:r>
            <a:r>
              <a:rPr lang="en-US" dirty="0"/>
              <a:t>Handler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BC81CD-5727-4FE4-B0BD-E7D92ECAA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1" t="2127" b="7518"/>
          <a:stretch/>
        </p:blipFill>
        <p:spPr>
          <a:xfrm>
            <a:off x="1934993" y="1804635"/>
            <a:ext cx="8322013" cy="449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34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Looper </a:t>
            </a:r>
            <a:r>
              <a:rPr lang="ru-RU" dirty="0"/>
              <a:t>и </a:t>
            </a:r>
            <a:r>
              <a:rPr lang="en-US" dirty="0"/>
              <a:t>Handler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72F313D-6D89-4C9A-982C-FFFA3E809BA1}"/>
              </a:ext>
            </a:extLst>
          </p:cNvPr>
          <p:cNvSpPr/>
          <p:nvPr/>
        </p:nvSpPr>
        <p:spPr>
          <a:xfrm>
            <a:off x="1097279" y="1975832"/>
            <a:ext cx="10058399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err="1">
                <a:solidFill>
                  <a:schemeClr val="tx2">
                    <a:lumMod val="75000"/>
                  </a:schemeClr>
                </a:solidFill>
              </a:rPr>
              <a:t>Looper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 – это класс, предназначенный для обработки очереди из </a:t>
            </a:r>
            <a:r>
              <a:rPr lang="ru-RU" sz="2400" dirty="0" err="1">
                <a:solidFill>
                  <a:schemeClr val="tx2">
                    <a:lumMod val="75000"/>
                  </a:schemeClr>
                </a:solidFill>
              </a:rPr>
              <a:t>MessageQueue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, в которую </a:t>
            </a:r>
            <a:r>
              <a:rPr lang="ru-RU" sz="2400" dirty="0" err="1">
                <a:solidFill>
                  <a:schemeClr val="tx2">
                    <a:lumMod val="75000"/>
                  </a:schemeClr>
                </a:solidFill>
              </a:rPr>
              <a:t>Handler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 отправляет сообщения (объекты </a:t>
            </a:r>
            <a:r>
              <a:rPr lang="ru-RU" sz="2400" dirty="0" err="1">
                <a:solidFill>
                  <a:schemeClr val="tx2">
                    <a:lumMod val="75000"/>
                  </a:schemeClr>
                </a:solidFill>
              </a:rPr>
              <a:t>Message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) о необходимости обработать изменения в приложении.</a:t>
            </a:r>
          </a:p>
          <a:p>
            <a:endParaRPr lang="ru-RU" dirty="0">
              <a:solidFill>
                <a:srgbClr val="303030"/>
              </a:solidFill>
              <a:latin typeface="Open Sans"/>
            </a:endParaRPr>
          </a:p>
          <a:p>
            <a:pPr algn="just"/>
            <a:r>
              <a:rPr lang="ru-RU" sz="2400" b="1" dirty="0" err="1">
                <a:solidFill>
                  <a:schemeClr val="tx2">
                    <a:lumMod val="75000"/>
                  </a:schemeClr>
                </a:solidFill>
              </a:rPr>
              <a:t>MessageQueue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 – класс, который хранит список из объектов </a:t>
            </a:r>
            <a:r>
              <a:rPr lang="ru-RU" sz="2400" dirty="0" err="1">
                <a:solidFill>
                  <a:schemeClr val="tx2">
                    <a:lumMod val="75000"/>
                  </a:schemeClr>
                </a:solidFill>
              </a:rPr>
              <a:t>Message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, которые должны быть выполнены по принципу FIFO.</a:t>
            </a:r>
          </a:p>
          <a:p>
            <a:pPr algn="just"/>
            <a:endParaRPr lang="ru-RU" sz="2400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r>
              <a:rPr lang="ru-RU" sz="2400" b="1" dirty="0" err="1">
                <a:solidFill>
                  <a:schemeClr val="tx2">
                    <a:lumMod val="75000"/>
                  </a:schemeClr>
                </a:solidFill>
              </a:rPr>
              <a:t>Handler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 – это класс, который предназначен для управления потоками в приложении. Получает сообщения от </a:t>
            </a:r>
            <a:r>
              <a:rPr lang="ru-RU" sz="2400" dirty="0" err="1">
                <a:solidFill>
                  <a:schemeClr val="tx2">
                    <a:lumMod val="75000"/>
                  </a:schemeClr>
                </a:solidFill>
              </a:rPr>
              <a:t>Looper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 из </a:t>
            </a:r>
            <a:r>
              <a:rPr lang="ru-RU" sz="2400" dirty="0" err="1">
                <a:solidFill>
                  <a:schemeClr val="tx2">
                    <a:lumMod val="75000"/>
                  </a:schemeClr>
                </a:solidFill>
              </a:rPr>
              <a:t>MessageQueue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 и он же отправляет сообщения в </a:t>
            </a:r>
            <a:r>
              <a:rPr lang="ru-RU" sz="2400" dirty="0" err="1">
                <a:solidFill>
                  <a:schemeClr val="tx2">
                    <a:lumMod val="75000"/>
                  </a:schemeClr>
                </a:solidFill>
              </a:rPr>
              <a:t>MessageQueue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. С его помощью можно связать UI поток нашего приложения с другими потоками.</a:t>
            </a:r>
          </a:p>
        </p:txBody>
      </p:sp>
    </p:spTree>
    <p:extLst>
      <p:ext uri="{BB962C8B-B14F-4D97-AF65-F5344CB8AC3E}">
        <p14:creationId xmlns:p14="http://schemas.microsoft.com/office/powerpoint/2010/main" val="120360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Handler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72F313D-6D89-4C9A-982C-FFFA3E809BA1}"/>
              </a:ext>
            </a:extLst>
          </p:cNvPr>
          <p:cNvSpPr/>
          <p:nvPr/>
        </p:nvSpPr>
        <p:spPr>
          <a:xfrm>
            <a:off x="1097280" y="1910656"/>
            <a:ext cx="100583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При создании объекта </a:t>
            </a:r>
            <a:r>
              <a:rPr lang="ru-RU" sz="2400" dirty="0" err="1">
                <a:solidFill>
                  <a:schemeClr val="tx2">
                    <a:lumMod val="75000"/>
                  </a:schemeClr>
                </a:solidFill>
              </a:rPr>
              <a:t>Handler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необходимо связать его с определенным </a:t>
            </a:r>
            <a:r>
              <a:rPr lang="ru-RU" sz="2400" dirty="0" err="1">
                <a:solidFill>
                  <a:schemeClr val="tx2">
                    <a:lumMod val="75000"/>
                  </a:schemeClr>
                </a:solidFill>
              </a:rPr>
              <a:t>Looper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-ом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,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 передав ссылку в конструкторе.</a:t>
            </a:r>
          </a:p>
          <a:p>
            <a:pPr algn="just"/>
            <a:endParaRPr lang="ru-RU" sz="2400" dirty="0">
              <a:solidFill>
                <a:schemeClr val="tx2">
                  <a:lumMod val="75000"/>
                </a:schemeClr>
              </a:solidFill>
            </a:endParaRPr>
          </a:p>
          <a:p>
            <a:pPr algn="just"/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После этого можно воспользоваться одним из методов класса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Handler </a:t>
            </a:r>
            <a:r>
              <a:rPr lang="ru-RU" sz="2400" dirty="0">
                <a:solidFill>
                  <a:schemeClr val="tx2">
                    <a:lumMod val="75000"/>
                  </a:schemeClr>
                </a:solidFill>
              </a:rPr>
              <a:t>для выполнения участка кода в нужном потоке: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A1224B5-7385-4155-9F24-11D224A94AB6}"/>
              </a:ext>
            </a:extLst>
          </p:cNvPr>
          <p:cNvSpPr/>
          <p:nvPr/>
        </p:nvSpPr>
        <p:spPr>
          <a:xfrm>
            <a:off x="1066800" y="3922606"/>
            <a:ext cx="10058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 </a:t>
            </a:r>
            <a:r>
              <a:rPr lang="en-US" sz="2400" b="1" dirty="0">
                <a:solidFill>
                  <a:srgbClr val="404040"/>
                </a:solidFill>
                <a:latin typeface="Calibri" panose="020F0502020204030204" pitchFamily="34" charset="0"/>
              </a:rPr>
              <a:t>post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 –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добавляет объект типа 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Runnable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в очередь сообщений для выполнения в привязанном потоке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;</a:t>
            </a:r>
            <a:endParaRPr lang="ru-RU" sz="2400" dirty="0">
              <a:solidFill>
                <a:srgbClr val="404040"/>
              </a:solidFill>
              <a:latin typeface="Calibri" panose="020F0502020204030204" pitchFamily="34" charset="0"/>
            </a:endParaRPr>
          </a:p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404040"/>
                </a:solidFill>
                <a:latin typeface="Calibri" panose="020F0502020204030204" pitchFamily="34" charset="0"/>
              </a:rPr>
              <a:t>postDelayed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– аналогичен 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post,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но будет добавлен в очередь с задержкой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;</a:t>
            </a:r>
            <a:endParaRPr lang="ru-RU" sz="2400" dirty="0">
              <a:solidFill>
                <a:srgbClr val="404040"/>
              </a:solidFill>
              <a:latin typeface="Calibri" panose="020F0502020204030204" pitchFamily="34" charset="0"/>
            </a:endParaRPr>
          </a:p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b="1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404040"/>
                </a:solidFill>
                <a:latin typeface="Calibri" panose="020F0502020204030204" pitchFamily="34" charset="0"/>
              </a:rPr>
              <a:t>postAtTime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– аналогичен 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post,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но будет добавлен в очередь в определенное время (время сна не учитывается)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;</a:t>
            </a:r>
            <a:endParaRPr lang="ru-RU" sz="2400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811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37" y="574904"/>
            <a:ext cx="3696511" cy="2286000"/>
          </a:xfrm>
        </p:spPr>
        <p:txBody>
          <a:bodyPr>
            <a:normAutofit/>
          </a:bodyPr>
          <a:lstStyle/>
          <a:p>
            <a:r>
              <a:rPr lang="ru-RU" sz="4400" dirty="0"/>
              <a:t>Пример того, как делать можно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0B0534-C1DB-4F83-AFFB-C75B54B7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91" t="8667" r="39155" b="32198"/>
          <a:stretch/>
        </p:blipFill>
        <p:spPr>
          <a:xfrm>
            <a:off x="5209162" y="22107"/>
            <a:ext cx="6206247" cy="683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41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37" y="574904"/>
            <a:ext cx="3696511" cy="2286000"/>
          </a:xfrm>
        </p:spPr>
        <p:txBody>
          <a:bodyPr>
            <a:normAutofit/>
          </a:bodyPr>
          <a:lstStyle/>
          <a:p>
            <a:r>
              <a:rPr lang="ru-RU" sz="4400" dirty="0"/>
              <a:t>Пример</a:t>
            </a:r>
            <a:r>
              <a:rPr lang="en-US" sz="4400" dirty="0"/>
              <a:t> </a:t>
            </a:r>
            <a:r>
              <a:rPr lang="ru-RU" sz="4400" dirty="0"/>
              <a:t>№2 того, как делать можно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1AC39FA-953D-400C-B742-40D555ABE1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57" t="8383" r="41460" b="34397"/>
          <a:stretch/>
        </p:blipFill>
        <p:spPr>
          <a:xfrm>
            <a:off x="5248886" y="45262"/>
            <a:ext cx="5938736" cy="6767476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E56F004-8D58-49CE-931B-61E8706A61CE}"/>
              </a:ext>
            </a:extLst>
          </p:cNvPr>
          <p:cNvCxnSpPr>
            <a:cxnSpLocks/>
          </p:cNvCxnSpPr>
          <p:nvPr/>
        </p:nvCxnSpPr>
        <p:spPr>
          <a:xfrm>
            <a:off x="6459166" y="4484452"/>
            <a:ext cx="1225685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065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E03BBC-25C7-4A3D-B6A2-FFC2F5EC5F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91" t="12411" r="40839" b="50000"/>
          <a:stretch/>
        </p:blipFill>
        <p:spPr>
          <a:xfrm>
            <a:off x="4158576" y="612841"/>
            <a:ext cx="7970734" cy="5875508"/>
          </a:xfrm>
          <a:prstGeom prst="rect">
            <a:avLst/>
          </a:prstGeom>
        </p:spPr>
      </p:pic>
      <p:pic>
        <p:nvPicPr>
          <p:cNvPr id="8" name="device-2023-05-19-230509">
            <a:hlinkClick r:id="" action="ppaction://media"/>
            <a:extLst>
              <a:ext uri="{FF2B5EF4-FFF2-40B4-BE49-F238E27FC236}">
                <a16:creationId xmlns:a16="http://schemas.microsoft.com/office/drawing/2014/main" id="{5D20ED4E-B74D-4E6D-BA3B-F62ACDF58E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0831" y="0"/>
            <a:ext cx="3336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8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D0463-9B6F-47A1-8F64-A744D29D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21" y="2787911"/>
            <a:ext cx="10055157" cy="2410587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chemeClr val="tx2"/>
                </a:solidFill>
              </a:rPr>
              <a:t>1. Особенности </a:t>
            </a:r>
            <a:br>
              <a:rPr lang="en-US" sz="4400" dirty="0">
                <a:solidFill>
                  <a:schemeClr val="tx2"/>
                </a:solidFill>
              </a:rPr>
            </a:br>
            <a:r>
              <a:rPr lang="ru-RU" sz="4400" dirty="0">
                <a:solidFill>
                  <a:schemeClr val="tx2"/>
                </a:solidFill>
              </a:rPr>
              <a:t>многопоточности в </a:t>
            </a:r>
            <a:r>
              <a:rPr lang="en-US" sz="4400" dirty="0">
                <a:solidFill>
                  <a:schemeClr val="tx2"/>
                </a:solidFill>
              </a:rPr>
              <a:t>Android</a:t>
            </a:r>
            <a:br>
              <a:rPr lang="en-US" sz="4000" dirty="0"/>
            </a:br>
            <a:endParaRPr lang="ru-RU" dirty="0"/>
          </a:p>
        </p:txBody>
      </p:sp>
      <p:pic>
        <p:nvPicPr>
          <p:cNvPr id="7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B95178FC-621A-421C-9D3D-34D155B5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784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IntentService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EA1E393-CCC7-4678-9320-6C4C7E8A3BFA}"/>
              </a:ext>
            </a:extLst>
          </p:cNvPr>
          <p:cNvSpPr/>
          <p:nvPr/>
        </p:nvSpPr>
        <p:spPr>
          <a:xfrm>
            <a:off x="1097280" y="1941641"/>
            <a:ext cx="10058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Класс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IntentService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является подклассом класса 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Service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Он используется, если надо выполнять какие-то тяжёлые задачи с намерениями, которые могут выполняться асинхронно. Запускается также как и обычный сервис (и должен быть объявлен в манифесте): 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82E8EE-272B-4C29-88A4-91E1E7276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26" t="23617" r="33792" b="63191"/>
          <a:stretch/>
        </p:blipFill>
        <p:spPr>
          <a:xfrm>
            <a:off x="1195240" y="3715582"/>
            <a:ext cx="9911801" cy="2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70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51" y="594359"/>
            <a:ext cx="3891064" cy="2286000"/>
          </a:xfrm>
        </p:spPr>
        <p:txBody>
          <a:bodyPr>
            <a:normAutofit/>
          </a:bodyPr>
          <a:lstStyle/>
          <a:p>
            <a:r>
              <a:rPr lang="ru-RU" sz="4400" dirty="0"/>
              <a:t>Пример использования </a:t>
            </a:r>
            <a:r>
              <a:rPr lang="en-US" sz="4400" dirty="0" err="1"/>
              <a:t>IntentService</a:t>
            </a:r>
            <a:endParaRPr lang="ru-RU" sz="4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3DDCA0F-C58D-406A-BA50-0DF53B302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0" t="11915" r="39199" b="33334"/>
          <a:stretch/>
        </p:blipFill>
        <p:spPr>
          <a:xfrm>
            <a:off x="4745476" y="56650"/>
            <a:ext cx="6989324" cy="674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44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9" y="817123"/>
            <a:ext cx="3891064" cy="3234446"/>
          </a:xfrm>
        </p:spPr>
        <p:txBody>
          <a:bodyPr>
            <a:normAutofit/>
          </a:bodyPr>
          <a:lstStyle/>
          <a:p>
            <a:r>
              <a:rPr lang="ru-RU" sz="4400" dirty="0"/>
              <a:t>Пример использования </a:t>
            </a:r>
            <a:r>
              <a:rPr lang="en-US" sz="4400" dirty="0" err="1"/>
              <a:t>IntentService</a:t>
            </a:r>
            <a:r>
              <a:rPr lang="ru-RU" sz="4400" dirty="0"/>
              <a:t>:</a:t>
            </a:r>
            <a:br>
              <a:rPr lang="ru-RU" sz="4400" dirty="0"/>
            </a:br>
            <a:r>
              <a:rPr lang="ru-RU" sz="4400" dirty="0"/>
              <a:t>возврат результата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F40403-3CAC-4DD2-AB08-173D1CB19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13" t="11206" r="39598" b="45390"/>
          <a:stretch/>
        </p:blipFill>
        <p:spPr>
          <a:xfrm>
            <a:off x="4220031" y="226164"/>
            <a:ext cx="7884420" cy="642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11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9" y="817123"/>
            <a:ext cx="3891064" cy="3234446"/>
          </a:xfrm>
        </p:spPr>
        <p:txBody>
          <a:bodyPr>
            <a:normAutofit/>
          </a:bodyPr>
          <a:lstStyle/>
          <a:p>
            <a:r>
              <a:rPr lang="ru-RU" sz="4400" dirty="0"/>
              <a:t>Пример использования </a:t>
            </a:r>
            <a:r>
              <a:rPr lang="en-US" sz="4400" dirty="0" err="1"/>
              <a:t>IntentService</a:t>
            </a:r>
            <a:r>
              <a:rPr lang="ru-RU" sz="4400" dirty="0"/>
              <a:t>:</a:t>
            </a:r>
            <a:br>
              <a:rPr lang="ru-RU" sz="4400" dirty="0"/>
            </a:br>
            <a:r>
              <a:rPr lang="ru-RU" sz="4400" dirty="0"/>
              <a:t>возврат результата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12CB73A-6A54-4349-B940-D1B16FC23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31" t="15248" r="34013" b="36596"/>
          <a:stretch/>
        </p:blipFill>
        <p:spPr>
          <a:xfrm>
            <a:off x="4222554" y="262646"/>
            <a:ext cx="7880907" cy="650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80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Чем плох </a:t>
            </a:r>
            <a:r>
              <a:rPr lang="en-US" dirty="0" err="1"/>
              <a:t>IntentService</a:t>
            </a:r>
            <a:r>
              <a:rPr lang="ru-RU" dirty="0"/>
              <a:t>?</a:t>
            </a:r>
          </a:p>
        </p:txBody>
      </p:sp>
      <p:pic>
        <p:nvPicPr>
          <p:cNvPr id="7170" name="Picture 2" descr="https://www.meme-arsenal.com/memes/5701a336baff35ba856353ba2a115921.jpg">
            <a:extLst>
              <a:ext uri="{FF2B5EF4-FFF2-40B4-BE49-F238E27FC236}">
                <a16:creationId xmlns:a16="http://schemas.microsoft.com/office/drawing/2014/main" id="{8AB53009-BF23-45B7-A16D-A75E9AE6F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706" y="2110701"/>
            <a:ext cx="3194974" cy="311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A3993B-DA06-427B-83D3-DCA0EE349188}"/>
              </a:ext>
            </a:extLst>
          </p:cNvPr>
          <p:cNvSpPr/>
          <p:nvPr/>
        </p:nvSpPr>
        <p:spPr>
          <a:xfrm>
            <a:off x="1097280" y="1960123"/>
            <a:ext cx="654379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404040"/>
                </a:solidFill>
                <a:latin typeface="Calibri" panose="020F0502020204030204" pitchFamily="34" charset="0"/>
              </a:rPr>
              <a:t>IntentService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в 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Android 10 (API 30)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объявлен как 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deprecated.</a:t>
            </a:r>
            <a:endParaRPr lang="ru-RU" sz="2400" dirty="0">
              <a:solidFill>
                <a:srgbClr val="404040"/>
              </a:solidFill>
              <a:latin typeface="Calibri" panose="020F0502020204030204" pitchFamily="34" charset="0"/>
            </a:endParaRPr>
          </a:p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 </a:t>
            </a:r>
            <a:r>
              <a:rPr lang="en-US" sz="2400" dirty="0" err="1">
                <a:solidFill>
                  <a:srgbClr val="404040"/>
                </a:solidFill>
                <a:latin typeface="Calibri" panose="020F0502020204030204" pitchFamily="34" charset="0"/>
              </a:rPr>
              <a:t>JobIntentService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не смог заменить </a:t>
            </a:r>
            <a:r>
              <a:rPr lang="en-US" sz="2400" dirty="0" err="1">
                <a:solidFill>
                  <a:srgbClr val="404040"/>
                </a:solidFill>
                <a:latin typeface="Calibri" panose="020F0502020204030204" pitchFamily="34" charset="0"/>
              </a:rPr>
              <a:t>IntentService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(также объявлен 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deprecated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в 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Android 12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).</a:t>
            </a:r>
            <a:endParaRPr lang="en-US" sz="2400" dirty="0">
              <a:solidFill>
                <a:srgbClr val="404040"/>
              </a:solidFill>
              <a:latin typeface="Calibri" panose="020F0502020204030204" pitchFamily="34" charset="0"/>
            </a:endParaRPr>
          </a:p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Выполняет только одну задачу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,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тем самым теряет в производительности.</a:t>
            </a:r>
            <a:endParaRPr lang="en-US" sz="2400" dirty="0">
              <a:solidFill>
                <a:srgbClr val="404040"/>
              </a:solidFill>
              <a:latin typeface="Calibri" panose="020F0502020204030204" pitchFamily="34" charset="0"/>
            </a:endParaRPr>
          </a:p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 Отсутствует возможность повторной попытки выполнения задачи,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а также механизм отложенного запуска.</a:t>
            </a:r>
          </a:p>
          <a:p>
            <a:pPr algn="just">
              <a:buClr>
                <a:schemeClr val="accent1"/>
              </a:buClr>
              <a:buSzPts val="2400"/>
            </a:pPr>
            <a:endParaRPr lang="ru-RU" sz="2400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628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рекомендует </a:t>
            </a:r>
            <a:r>
              <a:rPr lang="en-US" dirty="0"/>
              <a:t>Google </a:t>
            </a:r>
            <a:r>
              <a:rPr lang="ru-RU" dirty="0"/>
              <a:t>для фоновой работы в </a:t>
            </a:r>
            <a:r>
              <a:rPr lang="en-US" dirty="0"/>
              <a:t>2023?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A3993B-DA06-427B-83D3-DCA0EE349188}"/>
              </a:ext>
            </a:extLst>
          </p:cNvPr>
          <p:cNvSpPr/>
          <p:nvPr/>
        </p:nvSpPr>
        <p:spPr>
          <a:xfrm>
            <a:off x="1097281" y="2087620"/>
            <a:ext cx="466149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  <a:buSzPts val="2400"/>
            </a:pPr>
            <a:r>
              <a:rPr lang="ru-RU" sz="2400" b="1" dirty="0" err="1">
                <a:solidFill>
                  <a:srgbClr val="404040"/>
                </a:solidFill>
                <a:latin typeface="Calibri" panose="020F0502020204030204" pitchFamily="34" charset="0"/>
              </a:rPr>
              <a:t>WorkManager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–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рекомендуемое решение для непрерывной работы. Его функционирование является постоянным </a:t>
            </a:r>
            <a:r>
              <a:rPr lang="ru-RU" sz="2400" u="sng" dirty="0">
                <a:solidFill>
                  <a:srgbClr val="404040"/>
                </a:solidFill>
                <a:latin typeface="Calibri" panose="020F0502020204030204" pitchFamily="34" charset="0"/>
              </a:rPr>
              <a:t>даже после перезапуска приложения или перезагрузки системы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.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endParaRPr lang="ru-RU" sz="2400" dirty="0">
              <a:solidFill>
                <a:srgbClr val="404040"/>
              </a:solidFill>
              <a:latin typeface="Calibri" panose="020F0502020204030204" pitchFamily="34" charset="0"/>
            </a:endParaRPr>
          </a:p>
          <a:p>
            <a:pPr algn="just">
              <a:buClr>
                <a:schemeClr val="accent1"/>
              </a:buClr>
              <a:buSzPts val="2400"/>
            </a:pPr>
            <a:endParaRPr lang="en-US" sz="2400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2A6662E-757B-4CE0-96DB-39D69B344F31}"/>
              </a:ext>
            </a:extLst>
          </p:cNvPr>
          <p:cNvSpPr/>
          <p:nvPr/>
        </p:nvSpPr>
        <p:spPr>
          <a:xfrm>
            <a:off x="1066800" y="5383288"/>
            <a:ext cx="100583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  <a:buSzPts val="2400"/>
            </a:pPr>
            <a:endParaRPr lang="en-US" dirty="0">
              <a:solidFill>
                <a:srgbClr val="404040"/>
              </a:solidFill>
              <a:latin typeface="Calibri" panose="020F0502020204030204" pitchFamily="34" charset="0"/>
            </a:endParaRPr>
          </a:p>
          <a:p>
            <a:pPr algn="ctr">
              <a:buClr>
                <a:schemeClr val="accent1"/>
              </a:buClr>
              <a:buSzPts val="2400"/>
            </a:pP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https://developer.android.com/topic/libraries/architecture/workmanager</a:t>
            </a:r>
            <a:endParaRPr lang="ru-RU" sz="2400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pic>
        <p:nvPicPr>
          <p:cNvPr id="15368" name="Picture 8" descr="https://www.meme-arsenal.com/memes/5682869f4f25b725d2e4913716afbc32.jpg">
            <a:extLst>
              <a:ext uri="{FF2B5EF4-FFF2-40B4-BE49-F238E27FC236}">
                <a16:creationId xmlns:a16="http://schemas.microsoft.com/office/drawing/2014/main" id="{3DF9716C-5ED7-4E13-838A-B00134D9F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186" y="2249876"/>
            <a:ext cx="4661494" cy="320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383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WorkManager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A3993B-DA06-427B-83D3-DCA0EE349188}"/>
              </a:ext>
            </a:extLst>
          </p:cNvPr>
          <p:cNvSpPr/>
          <p:nvPr/>
        </p:nvSpPr>
        <p:spPr>
          <a:xfrm>
            <a:off x="5214026" y="2569139"/>
            <a:ext cx="594165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  <a:buSzPts val="2400"/>
            </a:pPr>
            <a:r>
              <a:rPr lang="en-US" sz="2400" b="1" dirty="0" err="1">
                <a:solidFill>
                  <a:srgbClr val="404040"/>
                </a:solidFill>
                <a:latin typeface="Calibri" panose="020F0502020204030204" pitchFamily="34" charset="0"/>
              </a:rPr>
              <a:t>WorkManager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позволяет запускать фоновые задачи последовательно или параллельно, передавать в них данные, получать из них результат, отслеживать статус выполнения и запускать только при соблюдении заданных условий.</a:t>
            </a:r>
          </a:p>
          <a:p>
            <a:pPr algn="just">
              <a:buClr>
                <a:schemeClr val="accent1"/>
              </a:buClr>
              <a:buSzPts val="2400"/>
            </a:pPr>
            <a:endParaRPr lang="en-US" sz="2400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pic>
        <p:nvPicPr>
          <p:cNvPr id="15364" name="Picture 4" descr="https://www.meme-arsenal.com/memes/f7e1adbf31a82c249851cc36450d91d2.jpg">
            <a:extLst>
              <a:ext uri="{FF2B5EF4-FFF2-40B4-BE49-F238E27FC236}">
                <a16:creationId xmlns:a16="http://schemas.microsoft.com/office/drawing/2014/main" id="{4AEA989B-DD07-4300-A6BB-6418C4BD0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82" y="1926076"/>
            <a:ext cx="3653468" cy="365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626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Из каких основных классов и компонентов состоит </a:t>
            </a:r>
            <a:r>
              <a:rPr lang="ru-RU" dirty="0" err="1"/>
              <a:t>WorkManager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A3993B-DA06-427B-83D3-DCA0EE349188}"/>
              </a:ext>
            </a:extLst>
          </p:cNvPr>
          <p:cNvSpPr/>
          <p:nvPr/>
        </p:nvSpPr>
        <p:spPr>
          <a:xfrm>
            <a:off x="1097280" y="2125493"/>
            <a:ext cx="10058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b="1" dirty="0" err="1">
                <a:solidFill>
                  <a:srgbClr val="404040"/>
                </a:solidFill>
                <a:latin typeface="Calibri" panose="020F0502020204030204" pitchFamily="34" charset="0"/>
              </a:rPr>
              <a:t>WorkManager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– главный класс, который будет передавать в работу логику на выполнение через </a:t>
            </a:r>
            <a:r>
              <a:rPr lang="ru-RU" sz="2400" dirty="0" err="1">
                <a:solidFill>
                  <a:srgbClr val="404040"/>
                </a:solidFill>
                <a:latin typeface="Calibri" panose="020F0502020204030204" pitchFamily="34" charset="0"/>
              </a:rPr>
              <a:t>WorkRequest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.</a:t>
            </a:r>
          </a:p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b="1" dirty="0" err="1">
                <a:solidFill>
                  <a:srgbClr val="404040"/>
                </a:solidFill>
                <a:latin typeface="Calibri" panose="020F0502020204030204" pitchFamily="34" charset="0"/>
              </a:rPr>
              <a:t>WorkRequest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– класс, необходимый для описания критериев запуска задачи.</a:t>
            </a:r>
          </a:p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b="1" dirty="0" err="1">
                <a:solidFill>
                  <a:srgbClr val="404040"/>
                </a:solidFill>
                <a:latin typeface="Calibri" panose="020F0502020204030204" pitchFamily="34" charset="0"/>
              </a:rPr>
              <a:t>Worker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– абстрактный класс, наследником которого должен быть ваш собственный класс в котором нужно определить логику работы фоновой задачи (например сохранение данных в БД, запрос в сеть, загрузка данных и </a:t>
            </a:r>
            <a:r>
              <a:rPr lang="ru-RU" sz="2400" dirty="0" err="1">
                <a:solidFill>
                  <a:srgbClr val="404040"/>
                </a:solidFill>
                <a:latin typeface="Calibri" panose="020F0502020204030204" pitchFamily="34" charset="0"/>
              </a:rPr>
              <a:t>т.д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).</a:t>
            </a:r>
          </a:p>
          <a:p>
            <a:pPr algn="just"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b="1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b="1" dirty="0" err="1">
                <a:solidFill>
                  <a:srgbClr val="404040"/>
                </a:solidFill>
                <a:latin typeface="Calibri" panose="020F0502020204030204" pitchFamily="34" charset="0"/>
              </a:rPr>
              <a:t>Work</a:t>
            </a:r>
            <a:r>
              <a:rPr lang="en-US" sz="2400" b="1" dirty="0">
                <a:solidFill>
                  <a:srgbClr val="404040"/>
                </a:solidFill>
                <a:latin typeface="Calibri" panose="020F0502020204030204" pitchFamily="34" charset="0"/>
              </a:rPr>
              <a:t>Info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– пригодится если нужно узнать статус задачи (</a:t>
            </a:r>
            <a:r>
              <a:rPr lang="ru-RU" sz="2400" dirty="0" err="1">
                <a:solidFill>
                  <a:srgbClr val="404040"/>
                </a:solidFill>
                <a:latin typeface="Calibri" panose="020F0502020204030204" pitchFamily="34" charset="0"/>
              </a:rPr>
              <a:t>running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, </a:t>
            </a:r>
            <a:r>
              <a:rPr lang="ru-RU" sz="2400" dirty="0" err="1">
                <a:solidFill>
                  <a:srgbClr val="404040"/>
                </a:solidFill>
                <a:latin typeface="Calibri" panose="020F0502020204030204" pitchFamily="34" charset="0"/>
              </a:rPr>
              <a:t>enqueued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, </a:t>
            </a:r>
            <a:r>
              <a:rPr lang="ru-RU" sz="2400" dirty="0" err="1">
                <a:solidFill>
                  <a:srgbClr val="404040"/>
                </a:solidFill>
                <a:latin typeface="Calibri" panose="020F0502020204030204" pitchFamily="34" charset="0"/>
              </a:rPr>
              <a:t>finished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) и результат выполнения конкретного </a:t>
            </a:r>
            <a:r>
              <a:rPr lang="ru-RU" sz="2400" dirty="0" err="1">
                <a:solidFill>
                  <a:srgbClr val="404040"/>
                </a:solidFill>
                <a:latin typeface="Calibri" panose="020F0502020204030204" pitchFamily="34" charset="0"/>
              </a:rPr>
              <a:t>WorkRequest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2179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Начало работы с </a:t>
            </a:r>
            <a:r>
              <a:rPr lang="ru-RU" dirty="0" err="1"/>
              <a:t>WorkManager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F601354-43BA-4BA4-A078-9FAA0F898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95" t="39007" r="47990" b="54468"/>
          <a:stretch/>
        </p:blipFill>
        <p:spPr>
          <a:xfrm>
            <a:off x="1269459" y="1882302"/>
            <a:ext cx="7237380" cy="110481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9280B2-7127-468E-BA62-C6DE548288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94" t="24681" r="29092" b="50993"/>
          <a:stretch/>
        </p:blipFill>
        <p:spPr>
          <a:xfrm>
            <a:off x="1269459" y="3132054"/>
            <a:ext cx="9255867" cy="314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78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работы с </a:t>
            </a:r>
            <a:r>
              <a:rPr lang="ru-RU" dirty="0" err="1"/>
              <a:t>WorkManager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F88063-0E6D-46E0-8EAC-E2A7E56BE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32" t="25333" r="38490" b="46454"/>
          <a:stretch/>
        </p:blipFill>
        <p:spPr>
          <a:xfrm>
            <a:off x="1201366" y="1873546"/>
            <a:ext cx="8297693" cy="438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9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ru-RU" dirty="0"/>
              <a:t>Снова о процессах и потоках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EA1E393-CCC7-4678-9320-6C4C7E8A3BFA}"/>
              </a:ext>
            </a:extLst>
          </p:cNvPr>
          <p:cNvSpPr/>
          <p:nvPr/>
        </p:nvSpPr>
        <p:spPr>
          <a:xfrm>
            <a:off x="1097280" y="1582669"/>
            <a:ext cx="10058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ОС 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каждое запущенное приложение – это отдельный 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процесс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Каждый процесс обладает уникальным номером (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PID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и собственным виртуальным адресным пространством, в рамках которого содержатся все данные этого процесса. </a:t>
            </a:r>
          </a:p>
          <a:p>
            <a:pPr algn="just">
              <a:buClr>
                <a:schemeClr val="accent1"/>
              </a:buClr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https://www.meme-arsenal.com/memes/71a2f5a1f8a591d5126a8e955177c3ac.jpg">
            <a:extLst>
              <a:ext uri="{FF2B5EF4-FFF2-40B4-BE49-F238E27FC236}">
                <a16:creationId xmlns:a16="http://schemas.microsoft.com/office/drawing/2014/main" id="{9C81F38E-3141-410F-8C3E-55C3B9B257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9" r="13064" b="8097"/>
          <a:stretch/>
        </p:blipFill>
        <p:spPr bwMode="auto">
          <a:xfrm>
            <a:off x="7366757" y="3429000"/>
            <a:ext cx="3788923" cy="263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7881BFE-3164-41AB-A282-BD76BBB2C293}"/>
              </a:ext>
            </a:extLst>
          </p:cNvPr>
          <p:cNvSpPr/>
          <p:nvPr/>
        </p:nvSpPr>
        <p:spPr>
          <a:xfrm>
            <a:off x="1097280" y="366016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Поток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это набор инструкций внутри запущенного процесса, который может быть выполнен отдельно. У потока нет адресного пространства –  все это он наследует от родительского процесса и делит с другими потоками.</a:t>
            </a:r>
          </a:p>
        </p:txBody>
      </p:sp>
    </p:spTree>
    <p:extLst>
      <p:ext uri="{BB962C8B-B14F-4D97-AF65-F5344CB8AC3E}">
        <p14:creationId xmlns:p14="http://schemas.microsoft.com/office/powerpoint/2010/main" val="771241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работы с </a:t>
            </a:r>
            <a:r>
              <a:rPr lang="ru-RU" dirty="0" err="1"/>
              <a:t>WorkManager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9F31CC-9CB7-40F7-BF7A-5B4F7AB00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43" t="10993" r="22089" b="52128"/>
          <a:stretch/>
        </p:blipFill>
        <p:spPr>
          <a:xfrm>
            <a:off x="1196500" y="1804481"/>
            <a:ext cx="9649840" cy="4496340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D0DE7CA8-1473-46FE-A46D-9A33D8B0E815}"/>
              </a:ext>
            </a:extLst>
          </p:cNvPr>
          <p:cNvCxnSpPr/>
          <p:nvPr/>
        </p:nvCxnSpPr>
        <p:spPr>
          <a:xfrm>
            <a:off x="1595336" y="2811294"/>
            <a:ext cx="183366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959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Отложенная или периодическая задача в </a:t>
            </a:r>
            <a:r>
              <a:rPr lang="ru-RU" dirty="0" err="1"/>
              <a:t>WorkManager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6662EF-BBF7-4CD8-8D9D-09CDEC2AC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70" t="15248" r="34279" b="73972"/>
          <a:stretch/>
        </p:blipFill>
        <p:spPr>
          <a:xfrm>
            <a:off x="1196502" y="1901756"/>
            <a:ext cx="8536022" cy="163616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BABC3A-7A0F-4F57-A230-3A69D4232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48" t="15319" r="19519" b="75958"/>
          <a:stretch/>
        </p:blipFill>
        <p:spPr>
          <a:xfrm>
            <a:off x="1196502" y="4221303"/>
            <a:ext cx="9919950" cy="1078829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3C7BAA6-992E-4175-82F2-0483AC35CB58}"/>
              </a:ext>
            </a:extLst>
          </p:cNvPr>
          <p:cNvCxnSpPr/>
          <p:nvPr/>
        </p:nvCxnSpPr>
        <p:spPr>
          <a:xfrm>
            <a:off x="3273357" y="3200401"/>
            <a:ext cx="183366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B057AE4-7A9F-4BA0-AAD9-5B2C2F18DC0A}"/>
              </a:ext>
            </a:extLst>
          </p:cNvPr>
          <p:cNvCxnSpPr/>
          <p:nvPr/>
        </p:nvCxnSpPr>
        <p:spPr>
          <a:xfrm>
            <a:off x="1298642" y="4751962"/>
            <a:ext cx="183366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04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обновления прогресса задачи в </a:t>
            </a:r>
            <a:r>
              <a:rPr lang="ru-RU" dirty="0" err="1"/>
              <a:t>WorkManager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51287C-2CA0-4400-9ACF-13AE99ECD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80" t="22198" r="26477" b="44823"/>
          <a:stretch/>
        </p:blipFill>
        <p:spPr>
          <a:xfrm>
            <a:off x="1177047" y="1809345"/>
            <a:ext cx="10058400" cy="4454436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022E10C-356C-474D-A8E3-26A9EC272DEB}"/>
              </a:ext>
            </a:extLst>
          </p:cNvPr>
          <p:cNvCxnSpPr/>
          <p:nvPr/>
        </p:nvCxnSpPr>
        <p:spPr>
          <a:xfrm>
            <a:off x="2529191" y="4168303"/>
            <a:ext cx="183366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733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evice-2023-05-18-221833">
            <a:hlinkClick r:id="" action="ppaction://media"/>
            <a:extLst>
              <a:ext uri="{FF2B5EF4-FFF2-40B4-BE49-F238E27FC236}">
                <a16:creationId xmlns:a16="http://schemas.microsoft.com/office/drawing/2014/main" id="{FD89CD0B-E75E-4001-A2AC-D142C37A92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2192" y="0"/>
            <a:ext cx="3336925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DE93848-30C3-4107-8FC0-BBF1AD96A8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55" t="19804" r="28738" b="49676"/>
          <a:stretch/>
        </p:blipFill>
        <p:spPr>
          <a:xfrm>
            <a:off x="4152260" y="257782"/>
            <a:ext cx="7972512" cy="3929976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09E73D2-61A6-40C2-8254-21A34285330C}"/>
              </a:ext>
            </a:extLst>
          </p:cNvPr>
          <p:cNvCxnSpPr>
            <a:cxnSpLocks/>
          </p:cNvCxnSpPr>
          <p:nvPr/>
        </p:nvCxnSpPr>
        <p:spPr>
          <a:xfrm>
            <a:off x="6366753" y="1921213"/>
            <a:ext cx="13716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0D7480C2-2028-4270-AE82-754D1A0AA501}"/>
              </a:ext>
            </a:extLst>
          </p:cNvPr>
          <p:cNvCxnSpPr>
            <a:cxnSpLocks/>
          </p:cNvCxnSpPr>
          <p:nvPr/>
        </p:nvCxnSpPr>
        <p:spPr>
          <a:xfrm>
            <a:off x="7295745" y="3628418"/>
            <a:ext cx="1454284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F706252-CD10-4327-BB6B-60DC2F2949B5}"/>
              </a:ext>
            </a:extLst>
          </p:cNvPr>
          <p:cNvSpPr/>
          <p:nvPr/>
        </p:nvSpPr>
        <p:spPr>
          <a:xfrm>
            <a:off x="4152260" y="4662261"/>
            <a:ext cx="79725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Если нужно передать данные в 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Worker,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то необходимо воспользоваться методом </a:t>
            </a:r>
            <a:r>
              <a:rPr lang="en-US" sz="2400" b="1" dirty="0" err="1">
                <a:solidFill>
                  <a:srgbClr val="404040"/>
                </a:solidFill>
                <a:latin typeface="Calibri" panose="020F0502020204030204" pitchFamily="34" charset="0"/>
              </a:rPr>
              <a:t>setInputData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при создании </a:t>
            </a:r>
            <a:r>
              <a:rPr lang="en-US" sz="2400" dirty="0" err="1">
                <a:solidFill>
                  <a:srgbClr val="404040"/>
                </a:solidFill>
                <a:latin typeface="Calibri" panose="020F0502020204030204" pitchFamily="34" charset="0"/>
              </a:rPr>
              <a:t>OneTimeWorkRequest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(в качестве аргумента используется тот же объект типа </a:t>
            </a:r>
            <a:r>
              <a:rPr lang="en-US" sz="2400" b="1" dirty="0">
                <a:solidFill>
                  <a:srgbClr val="404040"/>
                </a:solidFill>
                <a:latin typeface="Calibri" panose="020F0502020204030204" pitchFamily="34" charset="0"/>
              </a:rPr>
              <a:t>Data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).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4810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Критерии запуска задачи в </a:t>
            </a:r>
            <a:r>
              <a:rPr lang="ru-RU" dirty="0" err="1"/>
              <a:t>WorkManager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A3993B-DA06-427B-83D3-DCA0EE349188}"/>
              </a:ext>
            </a:extLst>
          </p:cNvPr>
          <p:cNvSpPr/>
          <p:nvPr/>
        </p:nvSpPr>
        <p:spPr>
          <a:xfrm>
            <a:off x="1097278" y="2967335"/>
            <a:ext cx="10058400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404040"/>
                </a:solidFill>
                <a:latin typeface="Calibri" panose="020F0502020204030204" pitchFamily="34" charset="0"/>
              </a:rPr>
              <a:t>setRequiredNetworkType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– определяет наличие интернета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404040"/>
                </a:solidFill>
                <a:latin typeface="Calibri" panose="020F0502020204030204" pitchFamily="34" charset="0"/>
              </a:rPr>
              <a:t>setRequiresCharging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– зарядное устройство должно быть подключено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404040"/>
                </a:solidFill>
                <a:latin typeface="Calibri" panose="020F0502020204030204" pitchFamily="34" charset="0"/>
              </a:rPr>
              <a:t>setRequiresBatteryNotLow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– уровень заряда батареи не ниже критического (15-20%)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  <a:buSzPts val="2400"/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rgbClr val="404040"/>
                </a:solidFill>
                <a:latin typeface="Calibri" panose="020F0502020204030204" pitchFamily="34" charset="0"/>
              </a:rPr>
              <a:t>setRequiresStorageNotLow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– на устройстве достаточно свободного места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BCD2E2-63C2-4BD1-B849-7027750579EF}"/>
              </a:ext>
            </a:extLst>
          </p:cNvPr>
          <p:cNvSpPr/>
          <p:nvPr/>
        </p:nvSpPr>
        <p:spPr>
          <a:xfrm>
            <a:off x="1097279" y="1950556"/>
            <a:ext cx="10058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Класс </a:t>
            </a:r>
            <a:r>
              <a:rPr lang="ru-RU" sz="2400" b="1" dirty="0" err="1">
                <a:solidFill>
                  <a:srgbClr val="404040"/>
                </a:solidFill>
                <a:latin typeface="Calibri" panose="020F0502020204030204" pitchFamily="34" charset="0"/>
              </a:rPr>
              <a:t>Constraints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отвечает за формирование критерия запуска задачи. Основные методы добавления критериев:</a:t>
            </a:r>
          </a:p>
        </p:txBody>
      </p:sp>
    </p:spTree>
    <p:extLst>
      <p:ext uri="{BB962C8B-B14F-4D97-AF65-F5344CB8AC3E}">
        <p14:creationId xmlns:p14="http://schemas.microsoft.com/office/powerpoint/2010/main" val="3693122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использования критерия запуска задачи в </a:t>
            </a:r>
            <a:r>
              <a:rPr lang="ru-RU" dirty="0" err="1"/>
              <a:t>WorkManager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3281C8-9CA5-4137-B10E-62BA45998A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81" t="26454" r="39997" b="56170"/>
          <a:stretch/>
        </p:blipFill>
        <p:spPr>
          <a:xfrm>
            <a:off x="1186774" y="1950395"/>
            <a:ext cx="9968905" cy="3667243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101E0AF3-6E1F-4064-A738-BFD2FB0F2DF3}"/>
              </a:ext>
            </a:extLst>
          </p:cNvPr>
          <p:cNvCxnSpPr>
            <a:cxnSpLocks/>
          </p:cNvCxnSpPr>
          <p:nvPr/>
        </p:nvCxnSpPr>
        <p:spPr>
          <a:xfrm>
            <a:off x="2772383" y="3263631"/>
            <a:ext cx="3696511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2E32062-ADA1-4B4C-A143-3A7DFBDE53FF}"/>
              </a:ext>
            </a:extLst>
          </p:cNvPr>
          <p:cNvCxnSpPr>
            <a:cxnSpLocks/>
          </p:cNvCxnSpPr>
          <p:nvPr/>
        </p:nvCxnSpPr>
        <p:spPr>
          <a:xfrm>
            <a:off x="4179651" y="5128099"/>
            <a:ext cx="477466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190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Чем еще хорош </a:t>
            </a:r>
            <a:r>
              <a:rPr lang="ru-RU" dirty="0" err="1"/>
              <a:t>WorkManager</a:t>
            </a:r>
            <a:r>
              <a:rPr lang="ru-RU" dirty="0"/>
              <a:t>?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BCD2E2-63C2-4BD1-B849-7027750579EF}"/>
              </a:ext>
            </a:extLst>
          </p:cNvPr>
          <p:cNvSpPr/>
          <p:nvPr/>
        </p:nvSpPr>
        <p:spPr>
          <a:xfrm>
            <a:off x="1097279" y="1950556"/>
            <a:ext cx="10058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>
                <a:solidFill>
                  <a:srgbClr val="404040"/>
                </a:solidFill>
                <a:latin typeface="Calibri" panose="020F0502020204030204" pitchFamily="34" charset="0"/>
              </a:rPr>
              <a:t>WorkManager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позволяет передавать результаты работы задачи следующим по очереди задачам, а также получать единый результат даже если выполнение происходило в параллельных потоках.</a:t>
            </a:r>
          </a:p>
        </p:txBody>
      </p:sp>
      <p:pic>
        <p:nvPicPr>
          <p:cNvPr id="20482" name="Picture 2" descr="Exploring Jetpack: The power of chains in the WorkManager APIs | by Keval  Patel | Medium">
            <a:extLst>
              <a:ext uri="{FF2B5EF4-FFF2-40B4-BE49-F238E27FC236}">
                <a16:creationId xmlns:a16="http://schemas.microsoft.com/office/drawing/2014/main" id="{5B47322D-4F67-4AFC-B1D3-0ADDCA2B4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026" y="3249039"/>
            <a:ext cx="6143948" cy="222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7E08E42-FADC-4AC0-919C-EFC777B06F2D}"/>
              </a:ext>
            </a:extLst>
          </p:cNvPr>
          <p:cNvSpPr/>
          <p:nvPr/>
        </p:nvSpPr>
        <p:spPr>
          <a:xfrm>
            <a:off x="999028" y="5693391"/>
            <a:ext cx="10254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https://developer.android.com/guide/background/persistent/how-to/chain-work</a:t>
            </a:r>
          </a:p>
        </p:txBody>
      </p:sp>
    </p:spTree>
    <p:extLst>
      <p:ext uri="{BB962C8B-B14F-4D97-AF65-F5344CB8AC3E}">
        <p14:creationId xmlns:p14="http://schemas.microsoft.com/office/powerpoint/2010/main" val="350787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Особенности ограничений фоновой работы в </a:t>
            </a:r>
            <a:r>
              <a:rPr lang="en-US" dirty="0"/>
              <a:t>Android-</a:t>
            </a:r>
            <a:r>
              <a:rPr lang="ru-RU" dirty="0"/>
              <a:t>устройствах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BCD2E2-63C2-4BD1-B849-7027750579EF}"/>
              </a:ext>
            </a:extLst>
          </p:cNvPr>
          <p:cNvSpPr/>
          <p:nvPr/>
        </p:nvSpPr>
        <p:spPr>
          <a:xfrm>
            <a:off x="1097280" y="1881582"/>
            <a:ext cx="578017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Фоновая работа приложения на </a:t>
            </a:r>
            <a:r>
              <a:rPr lang="ru-RU" sz="2400" dirty="0" err="1">
                <a:solidFill>
                  <a:srgbClr val="404040"/>
                </a:solidFill>
                <a:latin typeface="Calibri" panose="020F0502020204030204" pitchFamily="34" charset="0"/>
              </a:rPr>
              <a:t>Android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может ограничиваться различными факторами в зависимости от производителя устройства. Это может быть связано с настройками энергопотребления, действиями системы безопасности или особенностями прошивки.</a:t>
            </a:r>
          </a:p>
          <a:p>
            <a:pPr algn="just"/>
            <a:endParaRPr lang="ru-RU" sz="2400" dirty="0">
              <a:solidFill>
                <a:srgbClr val="404040"/>
              </a:solidFill>
              <a:latin typeface="Calibri" panose="020F0502020204030204" pitchFamily="34" charset="0"/>
            </a:endParaRPr>
          </a:p>
          <a:p>
            <a:pPr algn="just"/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  <a:hlinkClick r:id="rId2"/>
              </a:rPr>
              <a:t>https://dontkillmyapp.com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</a:rPr>
              <a:t> </a:t>
            </a:r>
            <a:r>
              <a:rPr lang="ru-RU" sz="2400" dirty="0">
                <a:solidFill>
                  <a:srgbClr val="40404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ru-RU" sz="2400" dirty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61F307-DE74-4BEB-B1C4-8E6494607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8" t="12199" r="27718" b="8723"/>
          <a:stretch/>
        </p:blipFill>
        <p:spPr>
          <a:xfrm>
            <a:off x="7177067" y="1881582"/>
            <a:ext cx="3978613" cy="426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42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D0463-9B6F-47A1-8F64-A744D29D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23706"/>
            <a:ext cx="10058400" cy="2410587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tx2"/>
                </a:solidFill>
              </a:rPr>
              <a:t>ВОПРОСЫ?</a:t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/>
          </a:p>
        </p:txBody>
      </p:sp>
      <p:pic>
        <p:nvPicPr>
          <p:cNvPr id="7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B95178FC-621A-421C-9D3D-34D155B5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077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Основной поток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EA1E393-CCC7-4678-9320-6C4C7E8A3BFA}"/>
              </a:ext>
            </a:extLst>
          </p:cNvPr>
          <p:cNvSpPr/>
          <p:nvPr/>
        </p:nvSpPr>
        <p:spPr>
          <a:xfrm>
            <a:off x="1097280" y="1737360"/>
            <a:ext cx="10058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 запуске приложения в рамках его процесса создается первый поток выполнения, известный как 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основной (главный) поток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или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thread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algn="just">
              <a:buClr>
                <a:schemeClr val="accent1"/>
              </a:buClr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Основной поток отвечает за отправку событий в соответствующие виджеты пользовательского интерфейса, а также связь с компонентами из набора инструментов 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UI.</a:t>
            </a:r>
          </a:p>
          <a:p>
            <a:pPr algn="just">
              <a:buClr>
                <a:schemeClr val="accent1"/>
              </a:buClr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Вся работа с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происходит только в основном потоке!</a:t>
            </a:r>
          </a:p>
          <a:p>
            <a:pPr algn="just">
              <a:buClr>
                <a:schemeClr val="accent1"/>
              </a:buClr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371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Основной поток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EA1E393-CCC7-4678-9320-6C4C7E8A3BFA}"/>
              </a:ext>
            </a:extLst>
          </p:cNvPr>
          <p:cNvSpPr/>
          <p:nvPr/>
        </p:nvSpPr>
        <p:spPr>
          <a:xfrm>
            <a:off x="1097280" y="1582669"/>
            <a:ext cx="100584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Прорисовка пользовательского интерфейса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анимация.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Обработчики событий визуальных компонентов (например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onClick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Методы жизненного цикла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Activity/Fragment/Service/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ContentProvider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Обработчики системных и пользовательских событий (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Broadcast Receiver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557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Нужно больше потоков!</a:t>
            </a:r>
          </a:p>
        </p:txBody>
      </p:sp>
      <p:pic>
        <p:nvPicPr>
          <p:cNvPr id="2050" name="Picture 2" descr="Многозадачность в Android">
            <a:extLst>
              <a:ext uri="{FF2B5EF4-FFF2-40B4-BE49-F238E27FC236}">
                <a16:creationId xmlns:a16="http://schemas.microsoft.com/office/drawing/2014/main" id="{FAF386D0-F516-42B8-B60C-31ECC81EC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5" b="21063"/>
          <a:stretch/>
        </p:blipFill>
        <p:spPr bwMode="auto">
          <a:xfrm>
            <a:off x="2232497" y="1804480"/>
            <a:ext cx="7727005" cy="446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76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Какие операции стоит выносить в отдельные потоки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EA1E393-CCC7-4678-9320-6C4C7E8A3BFA}"/>
              </a:ext>
            </a:extLst>
          </p:cNvPr>
          <p:cNvSpPr/>
          <p:nvPr/>
        </p:nvSpPr>
        <p:spPr>
          <a:xfrm>
            <a:off x="1097280" y="1582669"/>
            <a:ext cx="100584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Долго выполняющиеся операции</a:t>
            </a:r>
          </a:p>
          <a:p>
            <a:pPr marL="7020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Тяжелые вычисления</a:t>
            </a:r>
          </a:p>
          <a:p>
            <a:pPr marL="7020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Рендеринг графики (2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D/3D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Операции ввода-вывода</a:t>
            </a:r>
          </a:p>
          <a:p>
            <a:pPr marL="7020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Получение (отправка) данных с сервера</a:t>
            </a:r>
          </a:p>
          <a:p>
            <a:pPr marL="7020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Запись (чтение) из базы данных</a:t>
            </a:r>
          </a:p>
          <a:p>
            <a:pPr marL="7020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Запись (чтение) файлов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18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Последствия неправильного использования многопоточности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EA1E393-CCC7-4678-9320-6C4C7E8A3BFA}"/>
              </a:ext>
            </a:extLst>
          </p:cNvPr>
          <p:cNvSpPr/>
          <p:nvPr/>
        </p:nvSpPr>
        <p:spPr>
          <a:xfrm>
            <a:off x="1036320" y="1737360"/>
            <a:ext cx="43112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>
              <a:buClr>
                <a:schemeClr val="accent1"/>
              </a:buClr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Аварийное завершение работы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E634EA-12A3-4E84-8E0E-9C8F7EABC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80" t="33689" r="32639" b="54113"/>
          <a:stretch/>
        </p:blipFill>
        <p:spPr>
          <a:xfrm>
            <a:off x="1372330" y="3429000"/>
            <a:ext cx="3689500" cy="18288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F1AE2-9C4C-4A4D-A617-5C51CA309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36" t="53830" r="32816" b="35107"/>
          <a:stretch/>
        </p:blipFill>
        <p:spPr>
          <a:xfrm>
            <a:off x="6965004" y="3428999"/>
            <a:ext cx="3733273" cy="1828701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40279B-9663-4CF8-99E6-28A166F82B0D}"/>
              </a:ext>
            </a:extLst>
          </p:cNvPr>
          <p:cNvSpPr/>
          <p:nvPr/>
        </p:nvSpPr>
        <p:spPr>
          <a:xfrm>
            <a:off x="6157610" y="2106691"/>
            <a:ext cx="50686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ANR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pplication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esponding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Приложение не отвечает</a:t>
            </a:r>
          </a:p>
        </p:txBody>
      </p:sp>
    </p:spTree>
    <p:extLst>
      <p:ext uri="{BB962C8B-B14F-4D97-AF65-F5344CB8AC3E}">
        <p14:creationId xmlns:p14="http://schemas.microsoft.com/office/powerpoint/2010/main" val="3890970085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91209</TotalTime>
  <Words>1369</Words>
  <Application>Microsoft Office PowerPoint</Application>
  <PresentationFormat>Широкоэкранный</PresentationFormat>
  <Paragraphs>143</Paragraphs>
  <Slides>48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Open Sans</vt:lpstr>
      <vt:lpstr>Wingdings</vt:lpstr>
      <vt:lpstr>Ретро</vt:lpstr>
      <vt:lpstr>Занятие 2.15. Лекция</vt:lpstr>
      <vt:lpstr>Учебные вопросы</vt:lpstr>
      <vt:lpstr>1. Особенности  многопоточности в Android </vt:lpstr>
      <vt:lpstr>Снова о процессах и потоках</vt:lpstr>
      <vt:lpstr>Основной поток</vt:lpstr>
      <vt:lpstr>Основной поток</vt:lpstr>
      <vt:lpstr>Нужно больше потоков!</vt:lpstr>
      <vt:lpstr>Какие операции стоит выносить в отдельные потоки</vt:lpstr>
      <vt:lpstr>Последствия неправильного использования многопоточности</vt:lpstr>
      <vt:lpstr>Пример того, как делать не надо</vt:lpstr>
      <vt:lpstr>Трудности многопоточного программирования</vt:lpstr>
      <vt:lpstr>2. Инструменты для построения многопоточных приложений </vt:lpstr>
      <vt:lpstr>Что использовать в Android для обеспечения многопоточности</vt:lpstr>
      <vt:lpstr>Асинхронный подход</vt:lpstr>
      <vt:lpstr>AsyncTask</vt:lpstr>
      <vt:lpstr>AsyncTask</vt:lpstr>
      <vt:lpstr>AsyncTask</vt:lpstr>
      <vt:lpstr>Основные методы AsyncTask</vt:lpstr>
      <vt:lpstr>Если всё-таки решились использовать AsyncTask</vt:lpstr>
      <vt:lpstr>Если всё-таки решились использовать AsyncTask</vt:lpstr>
      <vt:lpstr>Если всё-таки решились использовать AsyncTask</vt:lpstr>
      <vt:lpstr>Презентация PowerPoint</vt:lpstr>
      <vt:lpstr>Еще несколько советов по AsyncTask</vt:lpstr>
      <vt:lpstr>Looper и Handler</vt:lpstr>
      <vt:lpstr>Looper и Handler</vt:lpstr>
      <vt:lpstr>Handler</vt:lpstr>
      <vt:lpstr>Пример того, как делать можно</vt:lpstr>
      <vt:lpstr>Пример №2 того, как делать можно</vt:lpstr>
      <vt:lpstr>Презентация PowerPoint</vt:lpstr>
      <vt:lpstr>IntentService</vt:lpstr>
      <vt:lpstr>Пример использования IntentService</vt:lpstr>
      <vt:lpstr>Пример использования IntentService: возврат результата</vt:lpstr>
      <vt:lpstr>Пример использования IntentService: возврат результата</vt:lpstr>
      <vt:lpstr>Чем плох IntentService?</vt:lpstr>
      <vt:lpstr>Что рекомендует Google для фоновой работы в 2023?</vt:lpstr>
      <vt:lpstr>WorkManager</vt:lpstr>
      <vt:lpstr>Из каких основных классов и компонентов состоит WorkManager</vt:lpstr>
      <vt:lpstr>Начало работы с WorkManager</vt:lpstr>
      <vt:lpstr>Пример работы с WorkManager</vt:lpstr>
      <vt:lpstr>Пример работы с WorkManager</vt:lpstr>
      <vt:lpstr>Отложенная или периодическая задача в WorkManager</vt:lpstr>
      <vt:lpstr>Пример обновления прогресса задачи в WorkManager</vt:lpstr>
      <vt:lpstr>Презентация PowerPoint</vt:lpstr>
      <vt:lpstr>Критерии запуска задачи в WorkManager</vt:lpstr>
      <vt:lpstr>Пример использования критерия запуска задачи в WorkManager</vt:lpstr>
      <vt:lpstr>Чем еще хорош WorkManager?</vt:lpstr>
      <vt:lpstr>Особенности ограничений фоновой работы в Android-устройствах</vt:lpstr>
      <vt:lpstr>ВОПРОСЫ?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Дисциплина</dc:title>
  <dc:creator>Sergey</dc:creator>
  <cp:lastModifiedBy>User</cp:lastModifiedBy>
  <cp:revision>575</cp:revision>
  <dcterms:created xsi:type="dcterms:W3CDTF">2022-12-04T16:28:44Z</dcterms:created>
  <dcterms:modified xsi:type="dcterms:W3CDTF">2023-05-20T10:58:43Z</dcterms:modified>
</cp:coreProperties>
</file>